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0"/>
  </p:notesMasterIdLst>
  <p:sldIdLst>
    <p:sldId id="287" r:id="rId2"/>
    <p:sldId id="406" r:id="rId3"/>
    <p:sldId id="410" r:id="rId4"/>
    <p:sldId id="407" r:id="rId5"/>
    <p:sldId id="408" r:id="rId6"/>
    <p:sldId id="411" r:id="rId7"/>
    <p:sldId id="414" r:id="rId8"/>
    <p:sldId id="415" r:id="rId9"/>
    <p:sldId id="416" r:id="rId10"/>
    <p:sldId id="412" r:id="rId11"/>
    <p:sldId id="401" r:id="rId12"/>
    <p:sldId id="402" r:id="rId13"/>
    <p:sldId id="403" r:id="rId14"/>
    <p:sldId id="404" r:id="rId15"/>
    <p:sldId id="405" r:id="rId16"/>
    <p:sldId id="413" r:id="rId17"/>
    <p:sldId id="418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3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Center\superDARN\&#26376;&#24230;&#25968;&#25454;&#32479;&#35745;&amp;&#36816;&#32500;&#35760;&#24405;\SuperDARN&#25968;&#25454;&#21464;&#21270;&#36235;&#21183;&#32479;&#35745;&#65288;2024&#6528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Center\superDARN\&#26376;&#24230;&#25968;&#25454;&#32479;&#35745;&amp;&#36816;&#32500;&#35760;&#24405;\SuperDARN&#25968;&#25454;&#21464;&#21270;&#36235;&#21183;&#32479;&#35745;&#65288;2024&#6528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WorkCenter\superDARN\&#26376;&#24230;&#25968;&#25454;&#32479;&#35745;\2024-02%20superDARN&#26410;&#26469;5&#24180;&#25968;&#25454;&#37327;&#20272;&#31639;\SuperDARN&#25968;&#25454;&#21464;&#21270;&#36235;&#21183;&#32479;&#35745;&#65288;2024&#6528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dirty="0"/>
              <a:t>Data Volume(TB)/Year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year!$B$1</c:f>
              <c:strCache>
                <c:ptCount val="1"/>
                <c:pt idx="0">
                  <c:v>data size（TB）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year!$A$2:$A$12</c:f>
              <c:numCache>
                <c:formatCode>General</c:formatCod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</c:numCache>
            </c:numRef>
          </c:cat>
          <c:val>
            <c:numRef>
              <c:f>year!$B$2:$B$12</c:f>
              <c:numCache>
                <c:formatCode>0.00_ </c:formatCode>
                <c:ptCount val="11"/>
                <c:pt idx="0">
                  <c:v>3.4575656688466498</c:v>
                </c:pt>
                <c:pt idx="1">
                  <c:v>4.3579088208771202</c:v>
                </c:pt>
                <c:pt idx="2">
                  <c:v>4.4364754849675503</c:v>
                </c:pt>
                <c:pt idx="3">
                  <c:v>3.9153814709070498</c:v>
                </c:pt>
                <c:pt idx="4">
                  <c:v>3.97183719442637</c:v>
                </c:pt>
                <c:pt idx="5">
                  <c:v>3.7544004647443199</c:v>
                </c:pt>
                <c:pt idx="6">
                  <c:v>2.9125247587371601</c:v>
                </c:pt>
                <c:pt idx="7">
                  <c:v>4.1902820724199001</c:v>
                </c:pt>
                <c:pt idx="8">
                  <c:v>3.8906595723328699</c:v>
                </c:pt>
                <c:pt idx="9">
                  <c:v>4.5308142553603803</c:v>
                </c:pt>
                <c:pt idx="10">
                  <c:v>5.70055833939659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AF-41F0-AEFA-5DC3D934DC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818998104"/>
        <c:axId val="818992704"/>
      </c:barChart>
      <c:catAx>
        <c:axId val="818998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8992704"/>
        <c:crosses val="autoZero"/>
        <c:auto val="1"/>
        <c:lblAlgn val="ctr"/>
        <c:lblOffset val="100"/>
        <c:noMultiLvlLbl val="0"/>
      </c:catAx>
      <c:valAx>
        <c:axId val="81899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8998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dirty="0"/>
              <a:t>Data Volume (TB</a:t>
            </a:r>
            <a:r>
              <a:rPr lang="zh-CN" altLang="en-US" b="1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sum!$B$9</c:f>
              <c:strCache>
                <c:ptCount val="1"/>
                <c:pt idx="0">
                  <c:v>File Size（TB）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C-4B75-BDB5-D35B363E69B2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C-4B75-BDB5-D35B363E69B2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C-4B75-BDB5-D35B363E69B2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C-4B75-BDB5-D35B363E69B2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C-4B75-BDB5-D35B363E69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sum!$A$10:$A$25</c:f>
              <c:numCache>
                <c:formatCode>General</c:formatCode>
                <c:ptCount val="1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  <c:pt idx="13">
                  <c:v>2026</c:v>
                </c:pt>
                <c:pt idx="14">
                  <c:v>2027</c:v>
                </c:pt>
                <c:pt idx="15">
                  <c:v>2028</c:v>
                </c:pt>
              </c:numCache>
            </c:numRef>
          </c:cat>
          <c:val>
            <c:numRef>
              <c:f>sum!$B$10:$B$25</c:f>
              <c:numCache>
                <c:formatCode>0.00_ </c:formatCode>
                <c:ptCount val="16"/>
                <c:pt idx="0">
                  <c:v>18.125713127762499</c:v>
                </c:pt>
                <c:pt idx="1">
                  <c:v>22.483621948639598</c:v>
                </c:pt>
                <c:pt idx="2">
                  <c:v>26.9200974336072</c:v>
                </c:pt>
                <c:pt idx="3">
                  <c:v>30.835478904514201</c:v>
                </c:pt>
                <c:pt idx="4">
                  <c:v>34.807316098940603</c:v>
                </c:pt>
                <c:pt idx="5">
                  <c:v>38.561716563684897</c:v>
                </c:pt>
                <c:pt idx="6">
                  <c:v>41.474241322422102</c:v>
                </c:pt>
                <c:pt idx="7">
                  <c:v>45.664523394842</c:v>
                </c:pt>
                <c:pt idx="8">
                  <c:v>49.5551829671749</c:v>
                </c:pt>
                <c:pt idx="9">
                  <c:v>54.085997222535198</c:v>
                </c:pt>
                <c:pt idx="10">
                  <c:v>59.786555561931799</c:v>
                </c:pt>
                <c:pt idx="11">
                  <c:v>65.586555561931803</c:v>
                </c:pt>
                <c:pt idx="12">
                  <c:v>71.3865555619318</c:v>
                </c:pt>
                <c:pt idx="13">
                  <c:v>77.3865555619318</c:v>
                </c:pt>
                <c:pt idx="14">
                  <c:v>83.3865555619318</c:v>
                </c:pt>
                <c:pt idx="15">
                  <c:v>89.3865555619318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DC-4B75-BDB5-D35B363E69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698926528"/>
        <c:axId val="698928328"/>
      </c:barChart>
      <c:catAx>
        <c:axId val="69892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8928328"/>
        <c:crosses val="autoZero"/>
        <c:auto val="1"/>
        <c:lblAlgn val="ctr"/>
        <c:lblOffset val="100"/>
        <c:noMultiLvlLbl val="0"/>
      </c:catAx>
      <c:valAx>
        <c:axId val="69892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892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sz="1800" b="1"/>
              <a:t>Total </a:t>
            </a:r>
            <a:r>
              <a:rPr lang="en-US" sz="1800" b="1"/>
              <a:t>Data Volume(TB</a:t>
            </a:r>
            <a:r>
              <a:rPr lang="zh-CN" sz="1800" b="1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'sum3'!$B$9</c:f>
              <c:strCache>
                <c:ptCount val="1"/>
                <c:pt idx="0">
                  <c:v>Data Volume(TB）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65C-4D5B-A7DB-EA2FC63FCCDB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65C-4D5B-A7DB-EA2FC63FCCDB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65C-4D5B-A7DB-EA2FC63FCCDB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65C-4D5B-A7DB-EA2FC63FCCDB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65C-4D5B-A7DB-EA2FC63FCCDB}"/>
              </c:ext>
            </c:extLst>
          </c:dPt>
          <c:dLbls>
            <c:dLbl>
              <c:idx val="0"/>
              <c:layout>
                <c:manualLayout>
                  <c:x val="0"/>
                  <c:y val="-8.937536403436338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5C-4D5B-A7DB-EA2FC63FCCDB}"/>
                </c:ext>
              </c:extLst>
            </c:dLbl>
            <c:dLbl>
              <c:idx val="1"/>
              <c:layout>
                <c:manualLayout>
                  <c:x val="-2.6653338598242159E-3"/>
                  <c:y val="-8.937536403436338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65C-4D5B-A7DB-EA2FC63FCCDB}"/>
                </c:ext>
              </c:extLst>
            </c:dLbl>
            <c:dLbl>
              <c:idx val="2"/>
              <c:layout>
                <c:manualLayout>
                  <c:x val="-1.332666929912108E-3"/>
                  <c:y val="-8.937536403436338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5C-4D5B-A7DB-EA2FC63FCCDB}"/>
                </c:ext>
              </c:extLst>
            </c:dLbl>
            <c:dLbl>
              <c:idx val="3"/>
              <c:layout>
                <c:manualLayout>
                  <c:x val="3.5605497299920352E-3"/>
                  <c:y val="5.046864495243019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115433631778272E-2"/>
                      <c:h val="4.41826031645782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A65C-4D5B-A7DB-EA2FC63FCCDB}"/>
                </c:ext>
              </c:extLst>
            </c:dLbl>
            <c:dLbl>
              <c:idx val="4"/>
              <c:layout>
                <c:manualLayout>
                  <c:x val="-2.66533385982421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65C-4D5B-A7DB-EA2FC63FCCDB}"/>
                </c:ext>
              </c:extLst>
            </c:dLbl>
            <c:dLbl>
              <c:idx val="5"/>
              <c:layout>
                <c:manualLayout>
                  <c:x val="-2.6653338598242159E-3"/>
                  <c:y val="-8.937536403436338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65C-4D5B-A7DB-EA2FC63FCCDB}"/>
                </c:ext>
              </c:extLst>
            </c:dLbl>
            <c:dLbl>
              <c:idx val="6"/>
              <c:layout>
                <c:manualLayout>
                  <c:x val="-4.8863889616954717E-17"/>
                  <c:y val="9.5966066309545982E-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7323002681178956E-2"/>
                      <c:h val="3.40890661062248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65C-4D5B-A7DB-EA2FC63FCCDB}"/>
                </c:ext>
              </c:extLst>
            </c:dLbl>
            <c:dLbl>
              <c:idx val="7"/>
              <c:layout>
                <c:manualLayout>
                  <c:x val="0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65C-4D5B-A7DB-EA2FC63FCCDB}"/>
                </c:ext>
              </c:extLst>
            </c:dLbl>
            <c:dLbl>
              <c:idx val="8"/>
              <c:layout>
                <c:manualLayout>
                  <c:x val="0"/>
                  <c:y val="2.437538086532602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65C-4D5B-A7DB-EA2FC63FCCDB}"/>
                </c:ext>
              </c:extLst>
            </c:dLbl>
            <c:dLbl>
              <c:idx val="9"/>
              <c:layout>
                <c:manualLayout>
                  <c:x val="-2.6653338598243135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655669611091065E-2"/>
                      <c:h val="3.165152801969223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A65C-4D5B-A7DB-EA2FC63FCCDB}"/>
                </c:ext>
              </c:extLst>
            </c:dLbl>
            <c:dLbl>
              <c:idx val="10"/>
              <c:layout>
                <c:manualLayout>
                  <c:x val="-2.6653338598242159E-3"/>
                  <c:y val="9.5966066398921338E-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7323002681178956E-2"/>
                      <c:h val="3.40890661062248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A65C-4D5B-A7DB-EA2FC63FCC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'sum3'!$A$10:$A$25</c:f>
              <c:numCache>
                <c:formatCode>General</c:formatCode>
                <c:ptCount val="1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  <c:pt idx="13">
                  <c:v>2026</c:v>
                </c:pt>
                <c:pt idx="14">
                  <c:v>2027</c:v>
                </c:pt>
                <c:pt idx="15">
                  <c:v>2028</c:v>
                </c:pt>
              </c:numCache>
            </c:numRef>
          </c:cat>
          <c:val>
            <c:numRef>
              <c:f>'sum3'!$B$10:$B$25</c:f>
              <c:numCache>
                <c:formatCode>0.00_ </c:formatCode>
                <c:ptCount val="16"/>
                <c:pt idx="0">
                  <c:v>18.125713127762499</c:v>
                </c:pt>
                <c:pt idx="1">
                  <c:v>22.483621948639598</c:v>
                </c:pt>
                <c:pt idx="2">
                  <c:v>26.9200974336072</c:v>
                </c:pt>
                <c:pt idx="3">
                  <c:v>30.835478904514201</c:v>
                </c:pt>
                <c:pt idx="4">
                  <c:v>34.807316098940603</c:v>
                </c:pt>
                <c:pt idx="5">
                  <c:v>38.561716563684897</c:v>
                </c:pt>
                <c:pt idx="6">
                  <c:v>41.474241322422102</c:v>
                </c:pt>
                <c:pt idx="7">
                  <c:v>45.664523394842</c:v>
                </c:pt>
                <c:pt idx="8">
                  <c:v>49.5551829671749</c:v>
                </c:pt>
                <c:pt idx="9">
                  <c:v>54.085997222535198</c:v>
                </c:pt>
                <c:pt idx="10">
                  <c:v>59.786555561931799</c:v>
                </c:pt>
                <c:pt idx="11">
                  <c:v>65.586555561931803</c:v>
                </c:pt>
                <c:pt idx="12">
                  <c:v>71.3865555619318</c:v>
                </c:pt>
                <c:pt idx="13">
                  <c:v>77.3865555619318</c:v>
                </c:pt>
                <c:pt idx="14">
                  <c:v>83.3865555619318</c:v>
                </c:pt>
                <c:pt idx="15">
                  <c:v>89.3865555619318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65C-4D5B-A7DB-EA2FC63FCCDB}"/>
            </c:ext>
          </c:extLst>
        </c:ser>
        <c:ser>
          <c:idx val="2"/>
          <c:order val="2"/>
          <c:tx>
            <c:strRef>
              <c:f>'sum3'!$C$9</c:f>
              <c:strCache>
                <c:ptCount val="1"/>
                <c:pt idx="0">
                  <c:v>Data Volume(TB）2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65C-4D5B-A7DB-EA2FC63FCCD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65C-4D5B-A7DB-EA2FC63FCCD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65C-4D5B-A7DB-EA2FC63FCCD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65C-4D5B-A7DB-EA2FC63FCCD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65C-4D5B-A7DB-EA2FC63FCCD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A65C-4D5B-A7DB-EA2FC63FCCD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65C-4D5B-A7DB-EA2FC63FCCD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65C-4D5B-A7DB-EA2FC63FCCD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65C-4D5B-A7DB-EA2FC63FCCDB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65C-4D5B-A7DB-EA2FC63FCCDB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65C-4D5B-A7DB-EA2FC63FCC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'sum3'!$A$10:$A$25</c:f>
              <c:numCache>
                <c:formatCode>General</c:formatCode>
                <c:ptCount val="1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  <c:pt idx="13">
                  <c:v>2026</c:v>
                </c:pt>
                <c:pt idx="14">
                  <c:v>2027</c:v>
                </c:pt>
                <c:pt idx="15">
                  <c:v>2028</c:v>
                </c:pt>
              </c:numCache>
            </c:numRef>
          </c:cat>
          <c:val>
            <c:numRef>
              <c:f>'sum3'!$C$10:$C$25</c:f>
              <c:numCache>
                <c:formatCode>General</c:formatCode>
                <c:ptCount val="16"/>
                <c:pt idx="11" formatCode="0.00_ ">
                  <c:v>78.056555561931802</c:v>
                </c:pt>
                <c:pt idx="12" formatCode="0.00_ ">
                  <c:v>96.326555561931798</c:v>
                </c:pt>
                <c:pt idx="13" formatCode="0.00_ ">
                  <c:v>114.59655556193179</c:v>
                </c:pt>
                <c:pt idx="14" formatCode="0.00_ ">
                  <c:v>132.86655556193179</c:v>
                </c:pt>
                <c:pt idx="15" formatCode="0.00_ ">
                  <c:v>151.1365555619318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65C-4D5B-A7DB-EA2FC63FCC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698926528"/>
        <c:axId val="69892832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'sum3'!$A$9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solidFill>
                    <a:schemeClr val="accent2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'sum3'!$A$10:$A$25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</c:v>
                      </c:pt>
                      <c:pt idx="5">
                        <c:v>2018</c:v>
                      </c:pt>
                      <c:pt idx="6">
                        <c:v>2019</c:v>
                      </c:pt>
                      <c:pt idx="7">
                        <c:v>2020</c:v>
                      </c:pt>
                      <c:pt idx="8">
                        <c:v>2021</c:v>
                      </c:pt>
                      <c:pt idx="9">
                        <c:v>2022</c:v>
                      </c:pt>
                      <c:pt idx="10">
                        <c:v>2023</c:v>
                      </c:pt>
                      <c:pt idx="11">
                        <c:v>2024</c:v>
                      </c:pt>
                      <c:pt idx="12">
                        <c:v>2025</c:v>
                      </c:pt>
                      <c:pt idx="13">
                        <c:v>2026</c:v>
                      </c:pt>
                      <c:pt idx="14">
                        <c:v>2027</c:v>
                      </c:pt>
                      <c:pt idx="15">
                        <c:v>2028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'sum3'!$A$10:$A$25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</c:v>
                      </c:pt>
                      <c:pt idx="5">
                        <c:v>2018</c:v>
                      </c:pt>
                      <c:pt idx="6">
                        <c:v>2019</c:v>
                      </c:pt>
                      <c:pt idx="7">
                        <c:v>2020</c:v>
                      </c:pt>
                      <c:pt idx="8">
                        <c:v>2021</c:v>
                      </c:pt>
                      <c:pt idx="9">
                        <c:v>2022</c:v>
                      </c:pt>
                      <c:pt idx="10">
                        <c:v>2023</c:v>
                      </c:pt>
                      <c:pt idx="11">
                        <c:v>2024</c:v>
                      </c:pt>
                      <c:pt idx="12">
                        <c:v>2025</c:v>
                      </c:pt>
                      <c:pt idx="13">
                        <c:v>2026</c:v>
                      </c:pt>
                      <c:pt idx="14">
                        <c:v>2027</c:v>
                      </c:pt>
                      <c:pt idx="15">
                        <c:v>2028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D-A65C-4D5B-A7DB-EA2FC63FCCDB}"/>
                  </c:ext>
                </c:extLst>
              </c15:ser>
            </c15:filteredBarSeries>
          </c:ext>
        </c:extLst>
      </c:barChart>
      <c:catAx>
        <c:axId val="69892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8928328"/>
        <c:crosses val="autoZero"/>
        <c:auto val="1"/>
        <c:lblAlgn val="ctr"/>
        <c:lblOffset val="100"/>
        <c:noMultiLvlLbl val="0"/>
      </c:catAx>
      <c:valAx>
        <c:axId val="69892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892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42C2D-EB54-4360-B31C-64903EE25D45}" type="datetimeFigureOut">
              <a:rPr lang="zh-CN" altLang="en-US" smtClean="0"/>
              <a:t>2024/5/19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7CC06-4427-4A29-A8AF-24A7DAE21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3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4C000F-A3D3-4B87-91FE-DE07D97E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D11861-EF83-49A4-A442-B65DAD87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DC964-0C72-492F-82F3-D2BB5771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/Users/qinjingxuan/Desktop/海报素材/园区/186工作组-奋斗的地方.jpg186工作组-奋斗的地方">
            <a:extLst>
              <a:ext uri="{FF2B5EF4-FFF2-40B4-BE49-F238E27FC236}">
                <a16:creationId xmlns:a16="http://schemas.microsoft.com/office/drawing/2014/main" id="{F21BF6FD-D1EB-453E-BB87-120D72BB1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180" b="435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任意多边形 20">
            <a:extLst>
              <a:ext uri="{FF2B5EF4-FFF2-40B4-BE49-F238E27FC236}">
                <a16:creationId xmlns:a16="http://schemas.microsoft.com/office/drawing/2014/main" id="{D3FF5A2C-30AA-46C0-919F-97B6BAC7720E}"/>
              </a:ext>
            </a:extLst>
          </p:cNvPr>
          <p:cNvSpPr/>
          <p:nvPr userDrawn="1"/>
        </p:nvSpPr>
        <p:spPr>
          <a:xfrm rot="2968493">
            <a:off x="5643390" y="-1519288"/>
            <a:ext cx="8002969" cy="5524487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0">
                <a:srgbClr val="001B43">
                  <a:alpha val="100000"/>
                </a:srgbClr>
              </a:gs>
              <a:gs pos="100000">
                <a:srgbClr val="003686">
                  <a:alpha val="50000"/>
                </a:srgbClr>
              </a:gs>
            </a:gsLst>
            <a:lin ang="30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2DA391E0-C2E7-4875-AE78-B0109EA700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0087" y="1864348"/>
            <a:ext cx="4361913" cy="87588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点此处添加标题</a:t>
            </a:r>
          </a:p>
        </p:txBody>
      </p:sp>
      <p:cxnSp>
        <p:nvCxnSpPr>
          <p:cNvPr id="10" name="直接连接符 5">
            <a:extLst>
              <a:ext uri="{FF2B5EF4-FFF2-40B4-BE49-F238E27FC236}">
                <a16:creationId xmlns:a16="http://schemas.microsoft.com/office/drawing/2014/main" id="{1FC6F6E6-DC5C-4C3F-BA9F-93F6C9F74F11}"/>
              </a:ext>
            </a:extLst>
          </p:cNvPr>
          <p:cNvCxnSpPr>
            <a:cxnSpLocks/>
          </p:cNvCxnSpPr>
          <p:nvPr userDrawn="1"/>
        </p:nvCxnSpPr>
        <p:spPr>
          <a:xfrm>
            <a:off x="10396232" y="-553854"/>
            <a:ext cx="1177996" cy="1380757"/>
          </a:xfrm>
          <a:prstGeom prst="line">
            <a:avLst/>
          </a:prstGeom>
          <a:ln w="1270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NSSC全部白色logo.png">
            <a:extLst>
              <a:ext uri="{FF2B5EF4-FFF2-40B4-BE49-F238E27FC236}">
                <a16:creationId xmlns:a16="http://schemas.microsoft.com/office/drawing/2014/main" id="{4403776A-1D2B-43CC-8751-3A1C4E9635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65" y="246504"/>
            <a:ext cx="3278420" cy="471516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CEC3227-FD37-4112-944E-09673861EA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8435" y="3170165"/>
            <a:ext cx="2428875" cy="51766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汇报人：</a:t>
            </a:r>
          </a:p>
        </p:txBody>
      </p:sp>
    </p:spTree>
    <p:extLst>
      <p:ext uri="{BB962C8B-B14F-4D97-AF65-F5344CB8AC3E}">
        <p14:creationId xmlns:p14="http://schemas.microsoft.com/office/powerpoint/2010/main" val="23538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255C8-15C5-4851-BA89-95634494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5770D-F14B-486E-BFD2-621D08A0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8C137-341F-4DE0-95B8-2A1A5083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流程图: 手动输入 8">
            <a:extLst>
              <a:ext uri="{FF2B5EF4-FFF2-40B4-BE49-F238E27FC236}">
                <a16:creationId xmlns:a16="http://schemas.microsoft.com/office/drawing/2014/main" id="{7A7A83CF-DADC-494B-81B8-CF62DB7743FF}"/>
              </a:ext>
            </a:extLst>
          </p:cNvPr>
          <p:cNvSpPr/>
          <p:nvPr userDrawn="1"/>
        </p:nvSpPr>
        <p:spPr>
          <a:xfrm rot="5400000" flipH="1">
            <a:off x="2968724" y="2655365"/>
            <a:ext cx="1225348" cy="4348261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99B119-F9D4-406C-A95D-072783A5A4D6}"/>
              </a:ext>
            </a:extLst>
          </p:cNvPr>
          <p:cNvSpPr/>
          <p:nvPr userDrawn="1"/>
        </p:nvSpPr>
        <p:spPr>
          <a:xfrm>
            <a:off x="-193484" y="2712339"/>
            <a:ext cx="2678349" cy="12253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手动输入 10">
            <a:extLst>
              <a:ext uri="{FF2B5EF4-FFF2-40B4-BE49-F238E27FC236}">
                <a16:creationId xmlns:a16="http://schemas.microsoft.com/office/drawing/2014/main" id="{F3F2C8E1-DF81-468A-854C-9CF883D77F51}"/>
              </a:ext>
            </a:extLst>
          </p:cNvPr>
          <p:cNvSpPr/>
          <p:nvPr userDrawn="1"/>
        </p:nvSpPr>
        <p:spPr>
          <a:xfrm rot="16200000" flipH="1">
            <a:off x="6490929" y="-2148347"/>
            <a:ext cx="2313263" cy="8132323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6D7981-8127-41D4-915F-B4423BFBC52C}"/>
              </a:ext>
            </a:extLst>
          </p:cNvPr>
          <p:cNvSpPr/>
          <p:nvPr userDrawn="1"/>
        </p:nvSpPr>
        <p:spPr>
          <a:xfrm>
            <a:off x="11560512" y="761182"/>
            <a:ext cx="784698" cy="2313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>
            <a:extLst>
              <a:ext uri="{FF2B5EF4-FFF2-40B4-BE49-F238E27FC236}">
                <a16:creationId xmlns:a16="http://schemas.microsoft.com/office/drawing/2014/main" id="{ECD494B9-FA4E-4518-B27D-85CF46D87528}"/>
              </a:ext>
            </a:extLst>
          </p:cNvPr>
          <p:cNvSpPr/>
          <p:nvPr userDrawn="1"/>
        </p:nvSpPr>
        <p:spPr>
          <a:xfrm rot="5400000" flipH="1">
            <a:off x="3846607" y="-2260492"/>
            <a:ext cx="2976665" cy="106698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279EF4-6289-4FC5-B6EC-D02207EE19B5}"/>
              </a:ext>
            </a:extLst>
          </p:cNvPr>
          <p:cNvSpPr txBox="1"/>
          <p:nvPr userDrawn="1"/>
        </p:nvSpPr>
        <p:spPr>
          <a:xfrm>
            <a:off x="250892" y="3074446"/>
            <a:ext cx="167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Part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23" name="流程图: 手动输入 22">
            <a:extLst>
              <a:ext uri="{FF2B5EF4-FFF2-40B4-BE49-F238E27FC236}">
                <a16:creationId xmlns:a16="http://schemas.microsoft.com/office/drawing/2014/main" id="{EF85F898-71F9-4EAF-8919-3ED067CBF332}"/>
              </a:ext>
            </a:extLst>
          </p:cNvPr>
          <p:cNvSpPr/>
          <p:nvPr userDrawn="1"/>
        </p:nvSpPr>
        <p:spPr>
          <a:xfrm rot="16200000" flipH="1">
            <a:off x="11642836" y="4261069"/>
            <a:ext cx="671935" cy="2362201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FBE7D6B-A807-434F-A9DC-7A8BBE0A9D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5327" y="2500980"/>
            <a:ext cx="7922376" cy="88479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单击此处添加标题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BE3340-3C42-486D-8ECF-2CEF080CB47E}"/>
              </a:ext>
            </a:extLst>
          </p:cNvPr>
          <p:cNvSpPr/>
          <p:nvPr userDrawn="1"/>
        </p:nvSpPr>
        <p:spPr>
          <a:xfrm>
            <a:off x="-193484" y="4562778"/>
            <a:ext cx="1600751" cy="879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D59588DC-952F-46D9-A8C6-03C7BE63AC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3818" y="3543867"/>
            <a:ext cx="4141125" cy="66684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46737D5F-949F-469F-9A69-424D1CA44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8031" y="2816326"/>
            <a:ext cx="951684" cy="12253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694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102BA-C58C-47A5-B686-07CDF2EE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929AD-9FB1-4578-A4F5-47285B5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4953-CE4F-4C17-BC3A-49065385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 descr="logo标准蓝">
            <a:extLst>
              <a:ext uri="{FF2B5EF4-FFF2-40B4-BE49-F238E27FC236}">
                <a16:creationId xmlns:a16="http://schemas.microsoft.com/office/drawing/2014/main" id="{4507FCEC-50BD-42CC-97C7-96B5D9DEA4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000" y="340158"/>
            <a:ext cx="1548553" cy="444628"/>
          </a:xfrm>
          <a:prstGeom prst="rect">
            <a:avLst/>
          </a:prstGeom>
        </p:spPr>
      </p:pic>
      <p:sp>
        <p:nvSpPr>
          <p:cNvPr id="16" name="流程图: 手动输入 15">
            <a:extLst>
              <a:ext uri="{FF2B5EF4-FFF2-40B4-BE49-F238E27FC236}">
                <a16:creationId xmlns:a16="http://schemas.microsoft.com/office/drawing/2014/main" id="{89353CCE-C849-4AD4-A5CB-392E45861F22}"/>
              </a:ext>
            </a:extLst>
          </p:cNvPr>
          <p:cNvSpPr/>
          <p:nvPr userDrawn="1"/>
        </p:nvSpPr>
        <p:spPr>
          <a:xfrm rot="5400000" flipH="1">
            <a:off x="233565" y="-33869"/>
            <a:ext cx="611853" cy="1078983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FC985761-01BE-4460-ACDC-3B1A746998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4275" y="314871"/>
            <a:ext cx="6331816" cy="496679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26E7ADB1-6112-40EF-95DC-7ED8BF259B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0185" y="1253974"/>
            <a:ext cx="9531630" cy="4350051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361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102BA-C58C-47A5-B686-07CDF2EE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929AD-9FB1-4578-A4F5-47285B5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4953-CE4F-4C17-BC3A-49065385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 descr="logo标准蓝">
            <a:extLst>
              <a:ext uri="{FF2B5EF4-FFF2-40B4-BE49-F238E27FC236}">
                <a16:creationId xmlns:a16="http://schemas.microsoft.com/office/drawing/2014/main" id="{F5D82767-1000-4912-B5ED-EE959E539D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000" y="340158"/>
            <a:ext cx="1548553" cy="444628"/>
          </a:xfrm>
          <a:prstGeom prst="rect">
            <a:avLst/>
          </a:prstGeom>
        </p:spPr>
      </p:pic>
      <p:sp>
        <p:nvSpPr>
          <p:cNvPr id="2" name="流程图: 手动输入 1">
            <a:extLst>
              <a:ext uri="{FF2B5EF4-FFF2-40B4-BE49-F238E27FC236}">
                <a16:creationId xmlns:a16="http://schemas.microsoft.com/office/drawing/2014/main" id="{20AAF2FA-FBE3-4217-8C4B-BEAEBC971640}"/>
              </a:ext>
            </a:extLst>
          </p:cNvPr>
          <p:cNvSpPr/>
          <p:nvPr userDrawn="1"/>
        </p:nvSpPr>
        <p:spPr>
          <a:xfrm rot="5400000" flipH="1">
            <a:off x="233565" y="-33869"/>
            <a:ext cx="611853" cy="1078983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10A55BE-207B-4F81-92A7-2EEE7272D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4275" y="314871"/>
            <a:ext cx="6331816" cy="496679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7966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102BA-C58C-47A5-B686-07CDF2EE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929AD-9FB1-4578-A4F5-47285B5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4953-CE4F-4C17-BC3A-49065385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2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102BA-C58C-47A5-B686-07CDF2EE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929AD-9FB1-4578-A4F5-47285B5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4953-CE4F-4C17-BC3A-49065385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/Users/qinjingxuan/Desktop/海报素材/园区/0a8e9cf965781c3e968e0a67dabed10.jpg0a8e9cf965781c3e968e0a67dabed10">
            <a:extLst>
              <a:ext uri="{FF2B5EF4-FFF2-40B4-BE49-F238E27FC236}">
                <a16:creationId xmlns:a16="http://schemas.microsoft.com/office/drawing/2014/main" id="{8C6E048B-9EF8-463B-A018-BB564C03B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6858922"/>
          </a:xfrm>
          <a:prstGeom prst="rect">
            <a:avLst/>
          </a:prstGeom>
        </p:spPr>
      </p:pic>
      <p:sp>
        <p:nvSpPr>
          <p:cNvPr id="8" name="任意多边形 13">
            <a:extLst>
              <a:ext uri="{FF2B5EF4-FFF2-40B4-BE49-F238E27FC236}">
                <a16:creationId xmlns:a16="http://schemas.microsoft.com/office/drawing/2014/main" id="{E8722872-D76C-4064-B78E-A4FD73795EC3}"/>
              </a:ext>
            </a:extLst>
          </p:cNvPr>
          <p:cNvSpPr/>
          <p:nvPr userDrawn="1"/>
        </p:nvSpPr>
        <p:spPr>
          <a:xfrm rot="2968493">
            <a:off x="7773423" y="344445"/>
            <a:ext cx="5850204" cy="7948758"/>
          </a:xfrm>
          <a:custGeom>
            <a:avLst/>
            <a:gdLst>
              <a:gd name="connsiteX0" fmla="*/ 0 w 6571333"/>
              <a:gd name="connsiteY0" fmla="*/ 846961 h 8927004"/>
              <a:gd name="connsiteX1" fmla="*/ 724016 w 6571333"/>
              <a:gd name="connsiteY1" fmla="*/ 0 h 8927004"/>
              <a:gd name="connsiteX2" fmla="*/ 6571333 w 6571333"/>
              <a:gd name="connsiteY2" fmla="*/ 4998514 h 8927004"/>
              <a:gd name="connsiteX3" fmla="*/ 3213105 w 6571333"/>
              <a:gd name="connsiteY3" fmla="*/ 8927004 h 8927004"/>
              <a:gd name="connsiteX4" fmla="*/ 0 w 6571333"/>
              <a:gd name="connsiteY4" fmla="*/ 8927004 h 89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1333" h="8927004">
                <a:moveTo>
                  <a:pt x="0" y="846961"/>
                </a:moveTo>
                <a:lnTo>
                  <a:pt x="724016" y="0"/>
                </a:lnTo>
                <a:lnTo>
                  <a:pt x="6571333" y="4998514"/>
                </a:lnTo>
                <a:lnTo>
                  <a:pt x="3213105" y="8927004"/>
                </a:lnTo>
                <a:lnTo>
                  <a:pt x="0" y="8927004"/>
                </a:lnTo>
                <a:close/>
              </a:path>
            </a:pathLst>
          </a:custGeom>
          <a:solidFill>
            <a:srgbClr val="31579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NSSC全部白色logo.png">
            <a:extLst>
              <a:ext uri="{FF2B5EF4-FFF2-40B4-BE49-F238E27FC236}">
                <a16:creationId xmlns:a16="http://schemas.microsoft.com/office/drawing/2014/main" id="{0A371F70-4E02-4BBF-B0F6-190BD92F2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854" y="5755730"/>
            <a:ext cx="2743200" cy="3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6E0DF7-A10F-431A-B7C3-5C7B9B29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A27390-BCEA-4CF3-9DAA-757051A4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A79CE-3A55-461F-9FCF-6BAEF6AA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3AFC-58F1-41E5-AE80-3EE637F5D84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124工作组-乘风">
            <a:extLst>
              <a:ext uri="{FF2B5EF4-FFF2-40B4-BE49-F238E27FC236}">
                <a16:creationId xmlns:a16="http://schemas.microsoft.com/office/drawing/2014/main" id="{AB884DAE-2973-4028-B59F-72AB933E8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18176"/>
          <a:stretch>
            <a:fillRect/>
          </a:stretch>
        </p:blipFill>
        <p:spPr>
          <a:xfrm>
            <a:off x="0" y="-1"/>
            <a:ext cx="12192000" cy="69763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D73120-61B1-45EC-85A8-64080CA1230F}"/>
              </a:ext>
            </a:extLst>
          </p:cNvPr>
          <p:cNvSpPr/>
          <p:nvPr userDrawn="1"/>
        </p:nvSpPr>
        <p:spPr>
          <a:xfrm>
            <a:off x="0" y="2475666"/>
            <a:ext cx="12192000" cy="3188534"/>
          </a:xfrm>
          <a:prstGeom prst="rect">
            <a:avLst/>
          </a:prstGeom>
          <a:gradFill>
            <a:gsLst>
              <a:gs pos="0">
                <a:schemeClr val="tx1">
                  <a:alpha val="62000"/>
                </a:schemeClr>
              </a:gs>
              <a:gs pos="0">
                <a:schemeClr val="tx2">
                  <a:alpha val="79000"/>
                </a:schemeClr>
              </a:gs>
              <a:gs pos="58000">
                <a:schemeClr val="accent1">
                  <a:alpha val="60000"/>
                </a:schemeClr>
              </a:gs>
            </a:gsLst>
            <a:lin ang="20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B768FB4-8A9D-4F2C-B711-43B84691DB52}"/>
              </a:ext>
            </a:extLst>
          </p:cNvPr>
          <p:cNvSpPr/>
          <p:nvPr userDrawn="1"/>
        </p:nvSpPr>
        <p:spPr>
          <a:xfrm>
            <a:off x="5334000" y="1713666"/>
            <a:ext cx="1524000" cy="15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11">
            <a:extLst>
              <a:ext uri="{FF2B5EF4-FFF2-40B4-BE49-F238E27FC236}">
                <a16:creationId xmlns:a16="http://schemas.microsoft.com/office/drawing/2014/main" id="{6CF036C9-ED8B-4D99-8523-BB76E2001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63373" y="4578352"/>
            <a:ext cx="8465253" cy="727075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1" name="文本占位符 11">
            <a:extLst>
              <a:ext uri="{FF2B5EF4-FFF2-40B4-BE49-F238E27FC236}">
                <a16:creationId xmlns:a16="http://schemas.microsoft.com/office/drawing/2014/main" id="{365662E6-3D15-4CDC-A470-D975394FC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49458" y="3423983"/>
            <a:ext cx="5693081" cy="91657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D801A9-46ED-41C6-AE0F-3588578B09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2968" y="2111837"/>
            <a:ext cx="1086059" cy="916578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0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273550-D9B2-4675-B2D4-4C6729994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9CCE-86B8-4A4D-90E0-03824F497FE4}" type="datetimeFigureOut">
              <a:rPr lang="zh-CN" altLang="en-US" smtClean="0"/>
              <a:t>2024/5/19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052A70-0388-4CA6-8F9A-65FDA18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6BC751-35C6-4D7C-88C7-B91F58E5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A971-C31C-4632-B819-1E0498349E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F27B91-4D4E-4809-9A3A-6427977DF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5BFDFF-1008-4315-8197-478796E4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2C206-466E-4887-A9E9-12C80F52B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FC105-7D26-42C2-BEC9-094C7A175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2022/1/1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211AB-045A-4E4A-943B-70BC1DB7A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XXX</a:t>
            </a:r>
            <a:r>
              <a:rPr lang="zh-CN" altLang="en-US"/>
              <a:t>会议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72546-8641-4E42-B607-21B293C1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E675-3436-438C-BFF4-0F59EAE91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5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3" r:id="rId4"/>
    <p:sldLayoutId id="2147483664" r:id="rId5"/>
    <p:sldLayoutId id="2147483661" r:id="rId6"/>
    <p:sldLayoutId id="2147483665" r:id="rId7"/>
    <p:sldLayoutId id="2147483666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pi.bas.ac.uk/superdarn/mirror/v3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E59156-7B0D-43B9-84A4-33D1F5FD0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8" y="720215"/>
            <a:ext cx="3661377" cy="79655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8B47030-BE1F-4F03-A994-BA97F625ECF1}"/>
              </a:ext>
            </a:extLst>
          </p:cNvPr>
          <p:cNvGrpSpPr/>
          <p:nvPr/>
        </p:nvGrpSpPr>
        <p:grpSpPr>
          <a:xfrm>
            <a:off x="9189624" y="5913310"/>
            <a:ext cx="2551139" cy="307118"/>
            <a:chOff x="7648919" y="6258791"/>
            <a:chExt cx="4419381" cy="48606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86313F3-5EA2-42B7-87E6-EBFD82EEB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344607" y="6258791"/>
              <a:ext cx="2723693" cy="48606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ADAB97-D4C8-440B-B1CE-78428DDF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19" y="6280848"/>
              <a:ext cx="1552777" cy="441945"/>
            </a:xfrm>
            <a:prstGeom prst="rect">
              <a:avLst/>
            </a:prstGeom>
          </p:spPr>
        </p:pic>
      </p:grp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B0FA67DE-412D-4DE0-A159-41ADF327DCB9}"/>
              </a:ext>
            </a:extLst>
          </p:cNvPr>
          <p:cNvSpPr txBox="1">
            <a:spLocks/>
          </p:cNvSpPr>
          <p:nvPr/>
        </p:nvSpPr>
        <p:spPr>
          <a:xfrm>
            <a:off x="3707022" y="4260847"/>
            <a:ext cx="5482602" cy="1211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Ma Fuli</a:t>
            </a: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On behalf of the DDWG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0086A2-5E48-46AF-8C1B-D5D0D787C8E9}"/>
              </a:ext>
            </a:extLst>
          </p:cNvPr>
          <p:cNvSpPr txBox="1"/>
          <p:nvPr/>
        </p:nvSpPr>
        <p:spPr>
          <a:xfrm>
            <a:off x="295957" y="1843657"/>
            <a:ext cx="117675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/>
                </a:solidFill>
              </a:rPr>
              <a:t>SuperDARN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r>
              <a:rPr lang="en-US" altLang="zh-CN" sz="4400" b="1" dirty="0">
                <a:solidFill>
                  <a:schemeClr val="bg1"/>
                </a:solidFill>
              </a:rPr>
              <a:t>Data Distribution Working Group Report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DA5BBE-11FD-47EE-87B2-EEF9DA5D15FA}"/>
              </a:ext>
            </a:extLst>
          </p:cNvPr>
          <p:cNvSpPr txBox="1"/>
          <p:nvPr/>
        </p:nvSpPr>
        <p:spPr>
          <a:xfrm>
            <a:off x="5326775" y="5271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2024.05@Beijing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697C25-273E-4742-891D-2DAF1C0E7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7912" y="3423983"/>
            <a:ext cx="11083490" cy="916578"/>
          </a:xfrm>
        </p:spPr>
        <p:txBody>
          <a:bodyPr/>
          <a:lstStyle/>
          <a:p>
            <a:r>
              <a:rPr lang="en-US" altLang="zh-CN" sz="4000" b="1" dirty="0" err="1"/>
              <a:t>SuperDARN</a:t>
            </a:r>
            <a:r>
              <a:rPr lang="en-US" altLang="zh-CN" sz="4000" b="1" dirty="0"/>
              <a:t> Data Storage Requirements</a:t>
            </a:r>
            <a:endParaRPr lang="zh-CN" altLang="en-US" sz="40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CD9D5E-B3AE-46D3-B5F0-1AD2E66C1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3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A2D58BA-000F-4EEC-A447-3432D4B17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14403"/>
              </p:ext>
            </p:extLst>
          </p:nvPr>
        </p:nvGraphicFramePr>
        <p:xfrm>
          <a:off x="549236" y="1559293"/>
          <a:ext cx="3247930" cy="4708377"/>
        </p:xfrm>
        <a:graphic>
          <a:graphicData uri="http://schemas.openxmlformats.org/drawingml/2006/table">
            <a:tbl>
              <a:tblPr/>
              <a:tblGrid>
                <a:gridCol w="1270929">
                  <a:extLst>
                    <a:ext uri="{9D8B030D-6E8A-4147-A177-3AD203B41FA5}">
                      <a16:colId xmlns:a16="http://schemas.microsoft.com/office/drawing/2014/main" val="4224415654"/>
                    </a:ext>
                  </a:extLst>
                </a:gridCol>
                <a:gridCol w="1977001">
                  <a:extLst>
                    <a:ext uri="{9D8B030D-6E8A-4147-A177-3AD203B41FA5}">
                      <a16:colId xmlns:a16="http://schemas.microsoft.com/office/drawing/2014/main" val="2653234643"/>
                    </a:ext>
                  </a:extLst>
                </a:gridCol>
              </a:tblGrid>
              <a:tr h="463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ear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ata </a:t>
                      </a:r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Volume(TB)</a:t>
                      </a:r>
                    </a:p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per Year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4571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3.46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0945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4.36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44922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4.44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46279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3.92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71884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3.97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459757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3.75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97219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2.91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068223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2020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4.19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3288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3.89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073823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4.53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90055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8844" marR="8844" marT="88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5.70 </a:t>
                      </a:r>
                    </a:p>
                  </a:txBody>
                  <a:tcPr marL="8844" marR="8844" marT="884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92683"/>
                  </a:ext>
                </a:extLst>
              </a:tr>
            </a:tbl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2CF3689-819A-45A6-8AA0-B5B634FC20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2984837"/>
              </p:ext>
            </p:extLst>
          </p:nvPr>
        </p:nvGraphicFramePr>
        <p:xfrm>
          <a:off x="4119239" y="1843383"/>
          <a:ext cx="7039992" cy="4351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3D91DFF-1AEF-42A5-80B0-60C1E46337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4275" y="314871"/>
            <a:ext cx="8272546" cy="496679"/>
          </a:xfrm>
        </p:spPr>
        <p:txBody>
          <a:bodyPr/>
          <a:lstStyle/>
          <a:p>
            <a:r>
              <a:rPr lang="en-US" altLang="zh-CN" dirty="0" err="1"/>
              <a:t>SuperDARN</a:t>
            </a:r>
            <a:r>
              <a:rPr lang="en-US" altLang="zh-CN" dirty="0"/>
              <a:t> Data Volume Trend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48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CC2A759-2FD5-42D3-B26D-7270F1D5C8BF}"/>
              </a:ext>
            </a:extLst>
          </p:cNvPr>
          <p:cNvSpPr txBox="1"/>
          <p:nvPr/>
        </p:nvSpPr>
        <p:spPr>
          <a:xfrm>
            <a:off x="3212844" y="473376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+ 5.8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E09C5D-AE1B-4368-9DCC-2E32DE957083}"/>
              </a:ext>
            </a:extLst>
          </p:cNvPr>
          <p:cNvSpPr txBox="1"/>
          <p:nvPr/>
        </p:nvSpPr>
        <p:spPr>
          <a:xfrm>
            <a:off x="3212844" y="502931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+ 5.8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D5312B-5E34-4633-9381-F809D4DE4C31}"/>
              </a:ext>
            </a:extLst>
          </p:cNvPr>
          <p:cNvSpPr txBox="1"/>
          <p:nvPr/>
        </p:nvSpPr>
        <p:spPr>
          <a:xfrm>
            <a:off x="3212844" y="529777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+ 6.0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B7B400-245E-4E2B-B9F3-7CC9AF1740AD}"/>
              </a:ext>
            </a:extLst>
          </p:cNvPr>
          <p:cNvSpPr txBox="1"/>
          <p:nvPr/>
        </p:nvSpPr>
        <p:spPr>
          <a:xfrm>
            <a:off x="3212844" y="559333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+ 6.0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895008-2487-4856-9E00-5D635EDA7D0A}"/>
              </a:ext>
            </a:extLst>
          </p:cNvPr>
          <p:cNvSpPr txBox="1"/>
          <p:nvPr/>
        </p:nvSpPr>
        <p:spPr>
          <a:xfrm>
            <a:off x="3212844" y="586179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+ 6.0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C7E4746-0BF2-460B-BB68-0EC689CEC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09813"/>
              </p:ext>
            </p:extLst>
          </p:nvPr>
        </p:nvGraphicFramePr>
        <p:xfrm>
          <a:off x="647774" y="1599700"/>
          <a:ext cx="2677754" cy="4757912"/>
        </p:xfrm>
        <a:graphic>
          <a:graphicData uri="http://schemas.openxmlformats.org/drawingml/2006/table">
            <a:tbl>
              <a:tblPr/>
              <a:tblGrid>
                <a:gridCol w="859617">
                  <a:extLst>
                    <a:ext uri="{9D8B030D-6E8A-4147-A177-3AD203B41FA5}">
                      <a16:colId xmlns:a16="http://schemas.microsoft.com/office/drawing/2014/main" val="3320251011"/>
                    </a:ext>
                  </a:extLst>
                </a:gridCol>
                <a:gridCol w="1818137">
                  <a:extLst>
                    <a:ext uri="{9D8B030D-6E8A-4147-A177-3AD203B41FA5}">
                      <a16:colId xmlns:a16="http://schemas.microsoft.com/office/drawing/2014/main" val="3296017895"/>
                    </a:ext>
                  </a:extLst>
                </a:gridCol>
              </a:tblGrid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Year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Total Data Volume(TB）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1925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18.13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00443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22.48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06940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26.92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67930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30.84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9113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34.81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869444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38.56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899136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41.47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365440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2020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45.66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56127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49.56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94084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54.09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33475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59.79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981499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65.59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2400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2025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71.39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405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77.39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686819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2027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83.39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223213"/>
                  </a:ext>
                </a:extLst>
              </a:tr>
              <a:tr h="26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2028</a:t>
                      </a:r>
                    </a:p>
                  </a:txBody>
                  <a:tcPr marL="9480" marR="9480" marT="948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89.39 </a:t>
                      </a:r>
                    </a:p>
                  </a:txBody>
                  <a:tcPr marL="9480" marR="9480" marT="948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20579"/>
                  </a:ext>
                </a:extLst>
              </a:tr>
            </a:tbl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6E1659C-7029-4C66-B5EB-D38077E6E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835331"/>
              </p:ext>
            </p:extLst>
          </p:nvPr>
        </p:nvGraphicFramePr>
        <p:xfrm>
          <a:off x="4057098" y="1599700"/>
          <a:ext cx="7599286" cy="4527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F66296C3-E5C6-4DE2-A9F1-081194298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4275" y="314871"/>
            <a:ext cx="8272546" cy="496679"/>
          </a:xfrm>
        </p:spPr>
        <p:txBody>
          <a:bodyPr/>
          <a:lstStyle/>
          <a:p>
            <a:r>
              <a:rPr lang="en-US" altLang="zh-CN" dirty="0" err="1"/>
              <a:t>SuperDARN</a:t>
            </a:r>
            <a:r>
              <a:rPr lang="en-US" altLang="zh-CN" dirty="0"/>
              <a:t> Data Volume Trend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88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07C492-E6FD-499D-95F9-CC1451AF1830}"/>
              </a:ext>
            </a:extLst>
          </p:cNvPr>
          <p:cNvSpPr/>
          <p:nvPr/>
        </p:nvSpPr>
        <p:spPr>
          <a:xfrm>
            <a:off x="2921900" y="292512"/>
            <a:ext cx="6348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2800" b="1" dirty="0" err="1">
                <a:solidFill>
                  <a:srgbClr val="000000"/>
                </a:solidFill>
                <a:latin typeface="等线" panose="02010600030101010101" pitchFamily="2" charset="-122"/>
              </a:rPr>
              <a:t>SuperDARN</a:t>
            </a:r>
            <a:r>
              <a:rPr lang="en-US" altLang="zh-CN" sz="2800" b="1" dirty="0">
                <a:solidFill>
                  <a:srgbClr val="000000"/>
                </a:solidFill>
                <a:latin typeface="等线" panose="02010600030101010101" pitchFamily="2" charset="-122"/>
              </a:rPr>
              <a:t> radars data rate(GB/year)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8A598F7-0F40-4CCB-B38C-6C35FD7A9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1878"/>
              </p:ext>
            </p:extLst>
          </p:nvPr>
        </p:nvGraphicFramePr>
        <p:xfrm>
          <a:off x="312615" y="1008185"/>
          <a:ext cx="11551140" cy="5557313"/>
        </p:xfrm>
        <a:graphic>
          <a:graphicData uri="http://schemas.openxmlformats.org/drawingml/2006/table">
            <a:tbl>
              <a:tblPr/>
              <a:tblGrid>
                <a:gridCol w="226071">
                  <a:extLst>
                    <a:ext uri="{9D8B030D-6E8A-4147-A177-3AD203B41FA5}">
                      <a16:colId xmlns:a16="http://schemas.microsoft.com/office/drawing/2014/main" val="569754403"/>
                    </a:ext>
                  </a:extLst>
                </a:gridCol>
                <a:gridCol w="495203">
                  <a:extLst>
                    <a:ext uri="{9D8B030D-6E8A-4147-A177-3AD203B41FA5}">
                      <a16:colId xmlns:a16="http://schemas.microsoft.com/office/drawing/2014/main" val="2897051079"/>
                    </a:ext>
                  </a:extLst>
                </a:gridCol>
                <a:gridCol w="753568">
                  <a:extLst>
                    <a:ext uri="{9D8B030D-6E8A-4147-A177-3AD203B41FA5}">
                      <a16:colId xmlns:a16="http://schemas.microsoft.com/office/drawing/2014/main" val="3038283362"/>
                    </a:ext>
                  </a:extLst>
                </a:gridCol>
                <a:gridCol w="753568">
                  <a:extLst>
                    <a:ext uri="{9D8B030D-6E8A-4147-A177-3AD203B41FA5}">
                      <a16:colId xmlns:a16="http://schemas.microsoft.com/office/drawing/2014/main" val="664235206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1025210736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3255436585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3032915542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1514927430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942919015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2622401510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387868464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2503099038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204371695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1614336191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864540727"/>
                    </a:ext>
                  </a:extLst>
                </a:gridCol>
                <a:gridCol w="602855">
                  <a:extLst>
                    <a:ext uri="{9D8B030D-6E8A-4147-A177-3AD203B41FA5}">
                      <a16:colId xmlns:a16="http://schemas.microsoft.com/office/drawing/2014/main" val="1458119137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1960623153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538207244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3379024510"/>
                    </a:ext>
                  </a:extLst>
                </a:gridCol>
                <a:gridCol w="581325">
                  <a:extLst>
                    <a:ext uri="{9D8B030D-6E8A-4147-A177-3AD203B41FA5}">
                      <a16:colId xmlns:a16="http://schemas.microsoft.com/office/drawing/2014/main" val="3249074295"/>
                    </a:ext>
                  </a:extLst>
                </a:gridCol>
              </a:tblGrid>
              <a:tr h="5052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Radar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Start Date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 Date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2020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690733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2012-09-08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2018-10-16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67.53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144.54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170.20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134.35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95.74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70.27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72279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2012-09-08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2018-10-31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74.65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143.68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162.28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91.69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500357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bks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2008-02-02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2022-12-31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243.51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231.67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231.73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214.80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57.94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149.67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176.94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126.94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63829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bpk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2014-01-13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2024-02-07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146.23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171.68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154.86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142.30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151.29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148.30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643.44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680.87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1240.04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1457.82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89771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cly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2013-07-01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179.84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169.69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130.61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111.24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122.92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124.30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252.39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259.19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183.81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250.20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22276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2010-12-02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217.35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218.24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186.28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172.80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165.09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160.38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188.91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71534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cvw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2010-12-02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214.15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207.11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183.90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192.06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176.68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168.47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166.70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196.78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218.09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2185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dce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2013-01-23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2023-12-02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147.33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75.65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34.21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107.07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120.10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184047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dcn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2019-01-29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2023-12-02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31.16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27.80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64.45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91.42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78828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fhe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2010-01-01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84.29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93.47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97.16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105.43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105.10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104.62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103.22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78.72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123.20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38457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fhw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2010-02-16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82.56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100.08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102.32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110.90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87.49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104.40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99.35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94.04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7062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2010-02-14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27.01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93.71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108.05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215.55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252.18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243.14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395.46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01395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gbr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37.48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63.56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12.63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11.54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12.68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41.21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37.10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924864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hal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2016-01-19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115.48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99.28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62476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han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2019-07-19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220.10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202.18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188.30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165.74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151.86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153.82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349792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hkw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2014-10-29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129.68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155.23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160.38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163.85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171.01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211.43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319005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hok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2007-12-11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186.38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188.98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160.65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162.77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147.47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158.11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159.17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168.69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07427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ice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2023-01-24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168.90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41698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icw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2023-01-24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15569"/>
                  </a:ext>
                </a:extLst>
              </a:tr>
              <a:tr h="2526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inv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2007-10-25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2024-01-05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153.29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178.49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180.48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150.44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179.84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197.78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198.22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249.47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1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54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157F13-B36D-4803-B881-1144B7F46B2D}"/>
              </a:ext>
            </a:extLst>
          </p:cNvPr>
          <p:cNvSpPr/>
          <p:nvPr/>
        </p:nvSpPr>
        <p:spPr>
          <a:xfrm>
            <a:off x="2872200" y="292512"/>
            <a:ext cx="6447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2800" b="1" dirty="0" err="1">
                <a:solidFill>
                  <a:srgbClr val="000000"/>
                </a:solidFill>
                <a:latin typeface="等线" panose="02010600030101010101" pitchFamily="2" charset="-122"/>
              </a:rPr>
              <a:t>SuperDARN</a:t>
            </a:r>
            <a:r>
              <a:rPr lang="en-US" altLang="zh-CN" sz="2800" b="1" dirty="0">
                <a:solidFill>
                  <a:srgbClr val="000000"/>
                </a:solidFill>
                <a:latin typeface="等线" panose="02010600030101010101" pitchFamily="2" charset="-122"/>
              </a:rPr>
              <a:t> radars data rate (GB/year)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14DAA6-6376-4EC2-9FEF-AE5E50AEF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04054"/>
              </p:ext>
            </p:extLst>
          </p:nvPr>
        </p:nvGraphicFramePr>
        <p:xfrm>
          <a:off x="320431" y="1000370"/>
          <a:ext cx="11566765" cy="5565122"/>
        </p:xfrm>
        <a:graphic>
          <a:graphicData uri="http://schemas.openxmlformats.org/drawingml/2006/table">
            <a:tbl>
              <a:tblPr/>
              <a:tblGrid>
                <a:gridCol w="226377">
                  <a:extLst>
                    <a:ext uri="{9D8B030D-6E8A-4147-A177-3AD203B41FA5}">
                      <a16:colId xmlns:a16="http://schemas.microsoft.com/office/drawing/2014/main" val="302830964"/>
                    </a:ext>
                  </a:extLst>
                </a:gridCol>
                <a:gridCol w="495874">
                  <a:extLst>
                    <a:ext uri="{9D8B030D-6E8A-4147-A177-3AD203B41FA5}">
                      <a16:colId xmlns:a16="http://schemas.microsoft.com/office/drawing/2014/main" val="357193521"/>
                    </a:ext>
                  </a:extLst>
                </a:gridCol>
                <a:gridCol w="754589">
                  <a:extLst>
                    <a:ext uri="{9D8B030D-6E8A-4147-A177-3AD203B41FA5}">
                      <a16:colId xmlns:a16="http://schemas.microsoft.com/office/drawing/2014/main" val="3925130708"/>
                    </a:ext>
                  </a:extLst>
                </a:gridCol>
                <a:gridCol w="754589">
                  <a:extLst>
                    <a:ext uri="{9D8B030D-6E8A-4147-A177-3AD203B41FA5}">
                      <a16:colId xmlns:a16="http://schemas.microsoft.com/office/drawing/2014/main" val="863278545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2337805848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641686767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3563578928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2023155387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1384937231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4288994150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82615456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2311449117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1648116959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3786631724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4096691943"/>
                    </a:ext>
                  </a:extLst>
                </a:gridCol>
                <a:gridCol w="603671">
                  <a:extLst>
                    <a:ext uri="{9D8B030D-6E8A-4147-A177-3AD203B41FA5}">
                      <a16:colId xmlns:a16="http://schemas.microsoft.com/office/drawing/2014/main" val="4169517104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1681483447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3476351159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287871469"/>
                    </a:ext>
                  </a:extLst>
                </a:gridCol>
                <a:gridCol w="582111">
                  <a:extLst>
                    <a:ext uri="{9D8B030D-6E8A-4147-A177-3AD203B41FA5}">
                      <a16:colId xmlns:a16="http://schemas.microsoft.com/office/drawing/2014/main" val="1545278377"/>
                    </a:ext>
                  </a:extLst>
                </a:gridCol>
              </a:tblGrid>
              <a:tr h="50592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Radar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Start Date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 Date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2020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348117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jme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2019-06-25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60.38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357.97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167.18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34215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kap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2024-02-17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52.02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71.97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67.56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53.24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83.72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167.64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168.48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34.02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79.52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515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ker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2006-08-18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2019-11-25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100.81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100.28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98.64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91.17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88.72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374782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kod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174.69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379.62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187.35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115.54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257.91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216.44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117.75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100.65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122.75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7388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ksr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138.30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201.11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208.58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205.30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134.24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164.98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54.58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62621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lyr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2016-10-19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2018-10-23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34.53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192.05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155.04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46621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mcm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2010-01-22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115.67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125.59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320.21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256.85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219.80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103.19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112.50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124.76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131.62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53585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pgr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2006-01-01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2024-01-05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133.89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116.40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94.40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142.40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197.13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202.97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192.73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224.06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36395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pyk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2018-09-08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176.51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185.07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72.69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112.39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36.99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24993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rkn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2024-01-04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105.36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140.45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104.98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106.55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101.17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125.64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155.08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260.54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20466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2007-01-01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2024-01-23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10.43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39.05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39.39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36.72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37.30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37.43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584.00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584.00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584.00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584.00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584.00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285702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2024-01-05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134.18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141.52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133.12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96.93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104.67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82.03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197.66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192.61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202.44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216.52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5196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sps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2013-01-21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2024-02-16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77.45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163.56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161.76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144.39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140.57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51.28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129.11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143.57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153.45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158.50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37224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2019-03-21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47.34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58.70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48.45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55.66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44.84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29288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sye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2021-12-11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47.81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24.26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30.99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11.93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1.04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532052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sys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2007-04-14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2022-08-29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75.85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146.51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10.19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87.91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155.12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9.79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56.29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26319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tig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2020-03-24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93.76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83.86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126.95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83.78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73.09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139.87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32.71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69496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unw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2006-07-01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2019-07-25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56.62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5.33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16.98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171.13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158.80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104.17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49.23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74246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2005-06-10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2024-02-18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21.19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19.16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19.15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17.37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13.19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55.06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187.35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790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zho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2010-04-03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2022-06-30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175.71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184.82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190.48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186.36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188.73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185.13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184.05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184.03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172.67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94.05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 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60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66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ACE7A7-10A7-4F6F-91BE-11CA261C1C4F}"/>
              </a:ext>
            </a:extLst>
          </p:cNvPr>
          <p:cNvSpPr/>
          <p:nvPr/>
        </p:nvSpPr>
        <p:spPr>
          <a:xfrm>
            <a:off x="1017491" y="289257"/>
            <a:ext cx="92175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sz="2200" b="1" dirty="0" err="1">
                <a:solidFill>
                  <a:srgbClr val="000000"/>
                </a:solidFill>
                <a:latin typeface="等线" panose="02010600030101010101" pitchFamily="2" charset="-122"/>
              </a:rPr>
              <a:t>SuperDARN</a:t>
            </a:r>
            <a:r>
              <a:rPr lang="en-US" altLang="zh-CN" sz="2200" b="1" dirty="0">
                <a:solidFill>
                  <a:srgbClr val="000000"/>
                </a:solidFill>
                <a:latin typeface="等线" panose="02010600030101010101" pitchFamily="2" charset="-122"/>
              </a:rPr>
              <a:t> Data Volume New Trend based on new data requirements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540739-A98B-498E-97F5-7C1F63365206}"/>
              </a:ext>
            </a:extLst>
          </p:cNvPr>
          <p:cNvSpPr txBox="1"/>
          <p:nvPr/>
        </p:nvSpPr>
        <p:spPr>
          <a:xfrm>
            <a:off x="819823" y="3749714"/>
            <a:ext cx="11119297" cy="314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>
                <a:latin typeface="+mn-ea"/>
              </a:rPr>
              <a:t>The yellow pillars show the current status and the trend analysis is based on the current radars data rate.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dirty="0">
                <a:latin typeface="+mn-ea"/>
              </a:rPr>
              <a:t>The Green pillars show the new data volume trend analysis after collecting new radar data requirements, currently we got new data rate requirements as follows: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CV and IC radars data rate increase to 1.2TB/year/radar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NSSC 6 new radars, each radar generate about 500GB/year.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SAN radars data rate increase to 1.6 GB/day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584GB/year.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SAS, PGR, RKN, INV, and CLY radars data rate increase to 1.8TB/year/radar.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LYR will come back, 290GB/year.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1400" b="1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DD97128-92F6-4A72-87C6-8AC9B9105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173076"/>
              </p:ext>
            </p:extLst>
          </p:nvPr>
        </p:nvGraphicFramePr>
        <p:xfrm>
          <a:off x="554091" y="1100504"/>
          <a:ext cx="10875909" cy="249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9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697C25-273E-4742-891D-2DAF1C0E7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7912" y="3423983"/>
            <a:ext cx="11083490" cy="916578"/>
          </a:xfrm>
        </p:spPr>
        <p:txBody>
          <a:bodyPr/>
          <a:lstStyle/>
          <a:p>
            <a:r>
              <a:rPr lang="en-US" altLang="zh-CN" sz="4000" b="1" dirty="0" err="1"/>
              <a:t>SuperDARN</a:t>
            </a:r>
            <a:r>
              <a:rPr lang="en-US" altLang="zh-CN" sz="4000" b="1" dirty="0"/>
              <a:t> DDWG Future Topics</a:t>
            </a:r>
            <a:endParaRPr lang="zh-CN" altLang="en-US" sz="4000" b="1" dirty="0"/>
          </a:p>
          <a:p>
            <a:endParaRPr lang="zh-CN" altLang="en-US" sz="40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CD9D5E-B3AE-46D3-B5F0-1AD2E66C1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40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9174A-6191-4040-BFFA-7332B52DA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4274" y="314871"/>
            <a:ext cx="9466079" cy="496679"/>
          </a:xfrm>
        </p:spPr>
        <p:txBody>
          <a:bodyPr/>
          <a:lstStyle/>
          <a:p>
            <a:r>
              <a:rPr lang="en-US" altLang="zh-CN" dirty="0" err="1"/>
              <a:t>SuperDARN</a:t>
            </a:r>
            <a:r>
              <a:rPr lang="en-US" altLang="zh-CN" dirty="0"/>
              <a:t> DDWG Future Topics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4E403F-0D98-45A3-B006-A5B1E6B06CDE}"/>
              </a:ext>
            </a:extLst>
          </p:cNvPr>
          <p:cNvSpPr/>
          <p:nvPr/>
        </p:nvSpPr>
        <p:spPr>
          <a:xfrm>
            <a:off x="490889" y="1733120"/>
            <a:ext cx="11516628" cy="444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1. Research the data checking with </a:t>
            </a:r>
            <a:r>
              <a:rPr lang="en-US" altLang="zh-CN" sz="2000" dirty="0" err="1">
                <a:latin typeface="+mn-ea"/>
              </a:rPr>
              <a:t>pydarnio</a:t>
            </a:r>
            <a:r>
              <a:rPr lang="en-US" altLang="zh-CN" sz="2000" dirty="0">
                <a:latin typeface="+mn-ea"/>
              </a:rPr>
              <a:t>, what is being checked.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2. Collate and make available information about how each mirror checks files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3. Discuss and decide upon policy for using mirrors to distribute SND files (sounding files)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4. Discuss </a:t>
            </a:r>
            <a:r>
              <a:rPr lang="en-US" altLang="zh-CN" sz="2000" dirty="0" err="1">
                <a:latin typeface="+mn-ea"/>
              </a:rPr>
              <a:t>SuperDARN</a:t>
            </a:r>
            <a:r>
              <a:rPr lang="en-US" altLang="zh-CN" sz="2000" dirty="0">
                <a:latin typeface="+mn-ea"/>
              </a:rPr>
              <a:t> data volume trend analysis and finalize the report, more storage/efficient processing will be required.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5. Finalize file checking policy with DDWG members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6. Finalize policy for what records to keep at mirrors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7. Finalize policy when adding older files to the mirrors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8. Plans to synchronize the mirrors and to keep them synchronized</a:t>
            </a:r>
            <a:br>
              <a:rPr lang="en-US" altLang="zh-CN" sz="2000" dirty="0">
                <a:latin typeface="+mn-ea"/>
              </a:rPr>
            </a:b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567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A221EA1-7C1F-44AE-B2F4-4FB18E02B970}"/>
              </a:ext>
            </a:extLst>
          </p:cNvPr>
          <p:cNvSpPr txBox="1"/>
          <p:nvPr/>
        </p:nvSpPr>
        <p:spPr>
          <a:xfrm>
            <a:off x="8306603" y="3495030"/>
            <a:ext cx="3360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dist" defTabSz="914400" rtl="0" eaLnBrk="1" latinLnBrk="0" hangingPunct="1"/>
            <a:r>
              <a:rPr lang="en-US" altLang="zh-CN" sz="5400" b="1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Thanks</a:t>
            </a:r>
            <a:endParaRPr lang="zh-CN" altLang="en-US" sz="5400" b="1" kern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5CFB954-6805-4A49-991B-F113CC863498}"/>
              </a:ext>
            </a:extLst>
          </p:cNvPr>
          <p:cNvCxnSpPr>
            <a:cxnSpLocks/>
          </p:cNvCxnSpPr>
          <p:nvPr/>
        </p:nvCxnSpPr>
        <p:spPr>
          <a:xfrm>
            <a:off x="8455794" y="4418360"/>
            <a:ext cx="3062251" cy="43253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7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4998F2-ADB5-43EA-8C9F-EE9F9568C1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3795" y="243751"/>
            <a:ext cx="6331816" cy="496679"/>
          </a:xfrm>
        </p:spPr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380CAA-E165-4AD0-93B9-AD28825E5DE2}"/>
              </a:ext>
            </a:extLst>
          </p:cNvPr>
          <p:cNvSpPr txBox="1"/>
          <p:nvPr/>
        </p:nvSpPr>
        <p:spPr>
          <a:xfrm>
            <a:off x="1670423" y="2489945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02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AF7578-CADE-4A80-B646-43DF17BC304B}"/>
              </a:ext>
            </a:extLst>
          </p:cNvPr>
          <p:cNvSpPr txBox="1"/>
          <p:nvPr/>
        </p:nvSpPr>
        <p:spPr>
          <a:xfrm>
            <a:off x="1672584" y="1320864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01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622B8C-44ED-4DA5-B57D-8C07CC08ADB7}"/>
              </a:ext>
            </a:extLst>
          </p:cNvPr>
          <p:cNvSpPr txBox="1"/>
          <p:nvPr/>
        </p:nvSpPr>
        <p:spPr>
          <a:xfrm>
            <a:off x="1670423" y="3659026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03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35E33E-BAFC-4C25-BB6B-CD1F2947C15A}"/>
              </a:ext>
            </a:extLst>
          </p:cNvPr>
          <p:cNvSpPr txBox="1"/>
          <p:nvPr/>
        </p:nvSpPr>
        <p:spPr>
          <a:xfrm>
            <a:off x="1636556" y="4818750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</a:rPr>
              <a:t>04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CBA4DB-EBA3-4DAD-86BE-911CDE36C262}"/>
              </a:ext>
            </a:extLst>
          </p:cNvPr>
          <p:cNvSpPr txBox="1"/>
          <p:nvPr/>
        </p:nvSpPr>
        <p:spPr>
          <a:xfrm>
            <a:off x="2927034" y="1520919"/>
            <a:ext cx="943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SuperDARN</a:t>
            </a:r>
            <a:r>
              <a:rPr lang="en-US" altLang="zh-CN" sz="2800" b="1" dirty="0"/>
              <a:t> Data Distribution Network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93EBAE-F17C-4A43-8A7B-3EAB19EBE944}"/>
              </a:ext>
            </a:extLst>
          </p:cNvPr>
          <p:cNvSpPr txBox="1"/>
          <p:nvPr/>
        </p:nvSpPr>
        <p:spPr>
          <a:xfrm>
            <a:off x="3026425" y="2751555"/>
            <a:ext cx="731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DDWG working Summary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CB593B-09F7-4E86-99DD-E77502704074}"/>
              </a:ext>
            </a:extLst>
          </p:cNvPr>
          <p:cNvSpPr txBox="1"/>
          <p:nvPr/>
        </p:nvSpPr>
        <p:spPr>
          <a:xfrm>
            <a:off x="3026424" y="3889858"/>
            <a:ext cx="938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SuperDARN</a:t>
            </a:r>
            <a:r>
              <a:rPr lang="en-US" altLang="zh-CN" sz="2800" b="1" dirty="0"/>
              <a:t> Data Storage Requirements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B5BC6C-71A0-41B5-AA93-F6B0FFB480B6}"/>
              </a:ext>
            </a:extLst>
          </p:cNvPr>
          <p:cNvSpPr txBox="1"/>
          <p:nvPr/>
        </p:nvSpPr>
        <p:spPr>
          <a:xfrm>
            <a:off x="3057965" y="5013916"/>
            <a:ext cx="731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Future Topics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127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697C25-273E-4742-891D-2DAF1C0E7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7912" y="3423983"/>
            <a:ext cx="10183528" cy="916578"/>
          </a:xfrm>
        </p:spPr>
        <p:txBody>
          <a:bodyPr/>
          <a:lstStyle/>
          <a:p>
            <a:r>
              <a:rPr lang="en-US" altLang="zh-CN" sz="4000" b="1" dirty="0" err="1"/>
              <a:t>SuperDARN</a:t>
            </a:r>
            <a:r>
              <a:rPr lang="en-US" altLang="zh-CN" sz="4000" b="1" dirty="0"/>
              <a:t> Data Distribution Network</a:t>
            </a:r>
            <a:endParaRPr lang="zh-CN" altLang="en-US" sz="4000" b="1" dirty="0"/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CD9D5E-B3AE-46D3-B5F0-1AD2E66C1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4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343E738-7B13-4DE3-8087-BB00399255DE}"/>
              </a:ext>
            </a:extLst>
          </p:cNvPr>
          <p:cNvSpPr/>
          <p:nvPr/>
        </p:nvSpPr>
        <p:spPr>
          <a:xfrm>
            <a:off x="8821973" y="1005840"/>
            <a:ext cx="3370027" cy="5852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4998F2-ADB5-43EA-8C9F-EE9F9568C1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8796" y="259212"/>
            <a:ext cx="10134408" cy="496679"/>
          </a:xfrm>
        </p:spPr>
        <p:txBody>
          <a:bodyPr/>
          <a:lstStyle/>
          <a:p>
            <a:r>
              <a:rPr lang="en-US" altLang="zh-CN" dirty="0" err="1"/>
              <a:t>SuperDARN</a:t>
            </a:r>
            <a:r>
              <a:rPr lang="en-US" altLang="zh-CN" dirty="0"/>
              <a:t> Data Distribution Network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2C9F68-33E8-4E9C-A4E0-1D7137B1E8A7}"/>
              </a:ext>
            </a:extLst>
          </p:cNvPr>
          <p:cNvSpPr/>
          <p:nvPr/>
        </p:nvSpPr>
        <p:spPr>
          <a:xfrm>
            <a:off x="1028796" y="6426228"/>
            <a:ext cx="5709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GITHUB: </a:t>
            </a:r>
            <a:r>
              <a:rPr lang="zh-CN" altLang="en-US" i="1" dirty="0"/>
              <a:t>https://github.com/SuperDARN/DDWG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F26523-3466-43FB-8A2F-07D4C5FC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3" y="960058"/>
            <a:ext cx="7421170" cy="54466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6BFCFF-ACEF-4E7F-B477-A425600D1EC7}"/>
              </a:ext>
            </a:extLst>
          </p:cNvPr>
          <p:cNvSpPr/>
          <p:nvPr/>
        </p:nvSpPr>
        <p:spPr>
          <a:xfrm>
            <a:off x="9286154" y="3013748"/>
            <a:ext cx="15809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</a:rPr>
              <a:t>40</a:t>
            </a:r>
            <a:r>
              <a:rPr lang="en-US" altLang="zh-CN" dirty="0">
                <a:solidFill>
                  <a:schemeClr val="bg1"/>
                </a:solidFill>
              </a:rPr>
              <a:t>  Radars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F22CCE-E330-4270-8CDE-D6CFE3B45AE7}"/>
              </a:ext>
            </a:extLst>
          </p:cNvPr>
          <p:cNvSpPr/>
          <p:nvPr/>
        </p:nvSpPr>
        <p:spPr>
          <a:xfrm>
            <a:off x="9361691" y="3856586"/>
            <a:ext cx="261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</a:rPr>
              <a:t>23</a:t>
            </a:r>
            <a:r>
              <a:rPr lang="en-US" altLang="zh-CN" dirty="0">
                <a:solidFill>
                  <a:schemeClr val="bg1"/>
                </a:solidFill>
              </a:rPr>
              <a:t>  Active members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E2D95-A0A3-4C47-AC9A-92C799A3ABE4}"/>
              </a:ext>
            </a:extLst>
          </p:cNvPr>
          <p:cNvSpPr/>
          <p:nvPr/>
        </p:nvSpPr>
        <p:spPr>
          <a:xfrm>
            <a:off x="9442981" y="4699424"/>
            <a:ext cx="1656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</a:rPr>
              <a:t>6</a:t>
            </a:r>
            <a:r>
              <a:rPr lang="en-US" altLang="zh-CN" dirty="0">
                <a:solidFill>
                  <a:schemeClr val="bg1"/>
                </a:solidFill>
              </a:rPr>
              <a:t>   Observer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C6407-390A-4F50-8F04-D7EA7344C41F}"/>
              </a:ext>
            </a:extLst>
          </p:cNvPr>
          <p:cNvSpPr/>
          <p:nvPr/>
        </p:nvSpPr>
        <p:spPr>
          <a:xfrm>
            <a:off x="9442981" y="2083446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r>
              <a:rPr lang="en-US" altLang="zh-CN" dirty="0">
                <a:solidFill>
                  <a:schemeClr val="bg1"/>
                </a:solidFill>
              </a:rPr>
              <a:t>  Mirrors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59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1DA0BFCD-41F7-4322-A57F-DB5A678520DB}"/>
              </a:ext>
            </a:extLst>
          </p:cNvPr>
          <p:cNvSpPr/>
          <p:nvPr/>
        </p:nvSpPr>
        <p:spPr>
          <a:xfrm>
            <a:off x="7883091" y="899962"/>
            <a:ext cx="4308909" cy="894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06BCE8-1522-4710-82A3-E7E7DD34E6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84275" y="314871"/>
            <a:ext cx="11100490" cy="496679"/>
          </a:xfrm>
        </p:spPr>
        <p:txBody>
          <a:bodyPr/>
          <a:lstStyle/>
          <a:p>
            <a:r>
              <a:rPr lang="en-US" altLang="zh-CN" dirty="0" err="1"/>
              <a:t>SuperDARN</a:t>
            </a:r>
            <a:r>
              <a:rPr lang="en-US" altLang="zh-CN" dirty="0"/>
              <a:t> Data Distribution Network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ED316-6FCF-486D-87B5-7A70A46DEBB0}"/>
              </a:ext>
            </a:extLst>
          </p:cNvPr>
          <p:cNvSpPr/>
          <p:nvPr/>
        </p:nvSpPr>
        <p:spPr>
          <a:xfrm>
            <a:off x="255910" y="1782414"/>
            <a:ext cx="14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USASK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BC74076-DACF-4482-970E-93D23AC6E15B}"/>
              </a:ext>
            </a:extLst>
          </p:cNvPr>
          <p:cNvSpPr/>
          <p:nvPr/>
        </p:nvSpPr>
        <p:spPr>
          <a:xfrm>
            <a:off x="1657638" y="1903916"/>
            <a:ext cx="1307989" cy="19480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B86791-F019-4372-BB9B-3EB63FB01434}"/>
              </a:ext>
            </a:extLst>
          </p:cNvPr>
          <p:cNvSpPr/>
          <p:nvPr/>
        </p:nvSpPr>
        <p:spPr>
          <a:xfrm>
            <a:off x="3281382" y="1770486"/>
            <a:ext cx="14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Globus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A8F0CD3-C668-478E-8ADF-CB4756AB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23" y="2599453"/>
            <a:ext cx="2310827" cy="13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AB7363-7E83-4E78-A026-31FDB8D2B5B4}"/>
              </a:ext>
            </a:extLst>
          </p:cNvPr>
          <p:cNvSpPr/>
          <p:nvPr/>
        </p:nvSpPr>
        <p:spPr>
          <a:xfrm>
            <a:off x="181192" y="3410809"/>
            <a:ext cx="14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NSSC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D35F96A-B19F-46AA-B472-70D6F2541775}"/>
              </a:ext>
            </a:extLst>
          </p:cNvPr>
          <p:cNvSpPr/>
          <p:nvPr/>
        </p:nvSpPr>
        <p:spPr>
          <a:xfrm>
            <a:off x="1501629" y="3544239"/>
            <a:ext cx="1307989" cy="19480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EA375D-89BD-426F-BD90-02FA9048245C}"/>
              </a:ext>
            </a:extLst>
          </p:cNvPr>
          <p:cNvSpPr/>
          <p:nvPr/>
        </p:nvSpPr>
        <p:spPr>
          <a:xfrm>
            <a:off x="3022611" y="2906093"/>
            <a:ext cx="2728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FTP service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E0C4B1-7BF1-4C76-BB9F-27D59DD463F8}"/>
              </a:ext>
            </a:extLst>
          </p:cNvPr>
          <p:cNvSpPr/>
          <p:nvPr/>
        </p:nvSpPr>
        <p:spPr>
          <a:xfrm>
            <a:off x="255909" y="5626695"/>
            <a:ext cx="14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BAS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F850818-E2E5-4BCD-A702-9FE3E8D6E84B}"/>
              </a:ext>
            </a:extLst>
          </p:cNvPr>
          <p:cNvSpPr/>
          <p:nvPr/>
        </p:nvSpPr>
        <p:spPr>
          <a:xfrm>
            <a:off x="1501629" y="5760125"/>
            <a:ext cx="1307989" cy="19480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6EB4AE-461E-413F-9BB8-7F843E2C033A}"/>
              </a:ext>
            </a:extLst>
          </p:cNvPr>
          <p:cNvSpPr/>
          <p:nvPr/>
        </p:nvSpPr>
        <p:spPr>
          <a:xfrm>
            <a:off x="2921426" y="5298460"/>
            <a:ext cx="539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sz="2400" b="1" spc="5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rPr>
              <a:t>External-facing mirror node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DD5EBB-D2D6-46FD-8F06-16A416479708}"/>
              </a:ext>
            </a:extLst>
          </p:cNvPr>
          <p:cNvSpPr/>
          <p:nvPr/>
        </p:nvSpPr>
        <p:spPr>
          <a:xfrm>
            <a:off x="3430162" y="4416125"/>
            <a:ext cx="35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/>
              <a:t>https://superdarn.nssdc.ac.cn/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AB768E-476F-4723-A6BD-21CDD75E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357" y="3417976"/>
            <a:ext cx="3240863" cy="160340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F35A938-6BD4-47FE-B772-CC288184315B}"/>
              </a:ext>
            </a:extLst>
          </p:cNvPr>
          <p:cNvSpPr/>
          <p:nvPr/>
        </p:nvSpPr>
        <p:spPr>
          <a:xfrm>
            <a:off x="3022611" y="3883014"/>
            <a:ext cx="2728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1" i="0" u="none" strike="noStrike" kern="1200" cap="none" spc="5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defRPr>
            </a:pPr>
            <a:r>
              <a:rPr lang="en-US" altLang="zh-CN" b="1" spc="5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 service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6D96F2-E1A8-43AC-B712-894504E7743A}"/>
              </a:ext>
            </a:extLst>
          </p:cNvPr>
          <p:cNvSpPr/>
          <p:nvPr/>
        </p:nvSpPr>
        <p:spPr>
          <a:xfrm>
            <a:off x="3340664" y="5975162"/>
            <a:ext cx="8083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pc="5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+mj-ea"/>
                <a:cs typeface="+mj-cs"/>
              </a:rPr>
              <a:t>Data catalogue API 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 </a:t>
            </a:r>
            <a:r>
              <a:rPr lang="en-US" altLang="zh-CN" dirty="0">
                <a:solidFill>
                  <a:srgbClr val="20587D"/>
                </a:solidFill>
                <a:latin typeface="Open Sans"/>
                <a:hlinkClick r:id="rId4"/>
              </a:rPr>
              <a:t>https://api.bas.ac.uk/superdarn/mirror/v3/</a:t>
            </a:r>
            <a:r>
              <a:rPr lang="en-US" altLang="zh-CN" dirty="0">
                <a:solidFill>
                  <a:srgbClr val="333333"/>
                </a:solidFill>
                <a:latin typeface="Open Sans"/>
              </a:rPr>
              <a:t>.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0B107F-8B96-4B2B-8E9D-7CA75886C914}"/>
              </a:ext>
            </a:extLst>
          </p:cNvPr>
          <p:cNvSpPr/>
          <p:nvPr/>
        </p:nvSpPr>
        <p:spPr>
          <a:xfrm>
            <a:off x="4808567" y="1787827"/>
            <a:ext cx="290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cedar.computecanada.ca</a:t>
            </a:r>
            <a:endParaRPr lang="zh-CN" altLang="en-US" i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F59D4A02-9481-4861-8F1A-6249942B56CF}"/>
              </a:ext>
            </a:extLst>
          </p:cNvPr>
          <p:cNvSpPr/>
          <p:nvPr/>
        </p:nvSpPr>
        <p:spPr>
          <a:xfrm>
            <a:off x="3051745" y="2940634"/>
            <a:ext cx="288919" cy="1346991"/>
          </a:xfrm>
          <a:prstGeom prst="leftBrace">
            <a:avLst>
              <a:gd name="adj1" fmla="val 3942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4C0FBA97-3127-4519-98CC-BC12B989E9F1}"/>
              </a:ext>
            </a:extLst>
          </p:cNvPr>
          <p:cNvSpPr/>
          <p:nvPr/>
        </p:nvSpPr>
        <p:spPr>
          <a:xfrm>
            <a:off x="3106778" y="5512199"/>
            <a:ext cx="288919" cy="770898"/>
          </a:xfrm>
          <a:prstGeom prst="leftBrace">
            <a:avLst>
              <a:gd name="adj1" fmla="val 3942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741627-75E5-43EF-B3AB-38C403C05333}"/>
              </a:ext>
            </a:extLst>
          </p:cNvPr>
          <p:cNvSpPr/>
          <p:nvPr/>
        </p:nvSpPr>
        <p:spPr>
          <a:xfrm>
            <a:off x="8243841" y="988662"/>
            <a:ext cx="33393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spc="50" dirty="0">
                <a:solidFill>
                  <a:schemeClr val="bg1"/>
                </a:solidFill>
              </a:rPr>
              <a:t>Data Access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2260DF-5CBF-4245-833C-FACFEC94A2E9}"/>
              </a:ext>
            </a:extLst>
          </p:cNvPr>
          <p:cNvSpPr/>
          <p:nvPr/>
        </p:nvSpPr>
        <p:spPr>
          <a:xfrm>
            <a:off x="255909" y="3998300"/>
            <a:ext cx="1595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Contact </a:t>
            </a:r>
          </a:p>
          <a:p>
            <a:r>
              <a:rPr lang="en-US" altLang="zh-CN" i="1" dirty="0"/>
              <a:t>Ma Fuli</a:t>
            </a:r>
          </a:p>
          <a:p>
            <a:r>
              <a:rPr lang="en-US" altLang="zh-CN" i="1" dirty="0"/>
              <a:t>He </a:t>
            </a:r>
            <a:r>
              <a:rPr lang="en-US" altLang="zh-CN" i="1" dirty="0" err="1"/>
              <a:t>Dabin</a:t>
            </a:r>
            <a:endParaRPr lang="zh-CN" altLang="en-US" i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B93E1D2-0161-48AF-8FD5-4C2AF9CF7201}"/>
              </a:ext>
            </a:extLst>
          </p:cNvPr>
          <p:cNvSpPr/>
          <p:nvPr/>
        </p:nvSpPr>
        <p:spPr>
          <a:xfrm>
            <a:off x="439035" y="2276287"/>
            <a:ext cx="22828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Contact </a:t>
            </a:r>
          </a:p>
          <a:p>
            <a:r>
              <a:rPr lang="en-US" altLang="zh-CN" dirty="0"/>
              <a:t>Theodore </a:t>
            </a:r>
            <a:r>
              <a:rPr lang="en-US" altLang="zh-CN" dirty="0" err="1"/>
              <a:t>Kolkman</a:t>
            </a:r>
            <a:endParaRPr lang="en-US" altLang="zh-CN" dirty="0"/>
          </a:p>
          <a:p>
            <a:r>
              <a:rPr lang="en-US" altLang="zh-CN" dirty="0"/>
              <a:t>Draven </a:t>
            </a:r>
            <a:r>
              <a:rPr lang="en-US" altLang="zh-CN" dirty="0" err="1"/>
              <a:t>Galeschuk</a:t>
            </a:r>
            <a:endParaRPr lang="en-US" altLang="zh-CN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24F81F9-2A67-4606-96DB-AC7942113E2A}"/>
              </a:ext>
            </a:extLst>
          </p:cNvPr>
          <p:cNvSpPr/>
          <p:nvPr/>
        </p:nvSpPr>
        <p:spPr>
          <a:xfrm>
            <a:off x="375300" y="6088360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highlight>
                  <a:srgbClr val="FFFF00"/>
                </a:highlight>
              </a:rPr>
              <a:t>Contact TBC</a:t>
            </a:r>
            <a:endParaRPr lang="zh-CN" altLang="en-US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930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697C25-273E-4742-891D-2DAF1C0E7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7912" y="3423983"/>
            <a:ext cx="11083490" cy="916578"/>
          </a:xfrm>
        </p:spPr>
        <p:txBody>
          <a:bodyPr/>
          <a:lstStyle/>
          <a:p>
            <a:r>
              <a:rPr lang="en-US" altLang="zh-CN" sz="4000" b="1" dirty="0" err="1"/>
              <a:t>SuperDARN</a:t>
            </a:r>
            <a:r>
              <a:rPr lang="en-US" altLang="zh-CN" sz="4000" b="1" dirty="0"/>
              <a:t> DDWG Working Summary</a:t>
            </a:r>
            <a:endParaRPr lang="zh-CN" altLang="en-US" sz="40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CD9D5E-B3AE-46D3-B5F0-1AD2E66C1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44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9174A-6191-4040-BFFA-7332B52DA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Working Summary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9D8583-FC29-4D33-BC7D-B5429E61E17F}"/>
              </a:ext>
            </a:extLst>
          </p:cNvPr>
          <p:cNvSpPr/>
          <p:nvPr/>
        </p:nvSpPr>
        <p:spPr>
          <a:xfrm>
            <a:off x="478054" y="1303232"/>
            <a:ext cx="11452459" cy="536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600"/>
              </a:spcBef>
              <a:buAutoNum type="arabicPeriod"/>
            </a:pPr>
            <a:r>
              <a:rPr lang="en-US" altLang="zh-CN" sz="2400" b="1" dirty="0">
                <a:latin typeface="+mn-ea"/>
              </a:rPr>
              <a:t>An official block list was created.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</a:rPr>
              <a:t>Based on the list from NSSC,GLOBUS AND BAS in Oct. 2023, and it was made available on the GitHub  (DDWG/Blocklist/</a:t>
            </a:r>
            <a:r>
              <a:rPr lang="en-US" altLang="zh-CN" sz="2000" dirty="0" err="1">
                <a:latin typeface="+mn-ea"/>
              </a:rPr>
              <a:t>blocklist_all</a:t>
            </a:r>
            <a:r>
              <a:rPr lang="en-US" altLang="zh-CN" sz="2000" dirty="0">
                <a:latin typeface="+mn-ea"/>
              </a:rPr>
              <a:t> 20231028.txt).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2. DDWG members updated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</a:rPr>
              <a:t>We update the  list of DDWG members only including those people who're currently contribute to the group, already shared it on the GitHub (DDWG/charter.md)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3. NSSC mirror opened FTP service 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/>
              <a:t>NSSC opened new FTP service to the PIs and public users, detailed instruction for accessing the ftp service was shared in GitHub.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4. BAS new mirror service 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/>
              <a:t>BAS is in the process of setting up a new mirror server to manage the acquisition of data from institute staging servers, this new server is replacing bslsuperdarna.nerc-bas.ac.uk.</a:t>
            </a:r>
          </a:p>
        </p:txBody>
      </p:sp>
    </p:spTree>
    <p:extLst>
      <p:ext uri="{BB962C8B-B14F-4D97-AF65-F5344CB8AC3E}">
        <p14:creationId xmlns:p14="http://schemas.microsoft.com/office/powerpoint/2010/main" val="149479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9174A-6191-4040-BFFA-7332B52DA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Working Summary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833FC8-66F4-44F8-ABC6-4813983F5F3D}"/>
              </a:ext>
            </a:extLst>
          </p:cNvPr>
          <p:cNvSpPr/>
          <p:nvPr/>
        </p:nvSpPr>
        <p:spPr>
          <a:xfrm>
            <a:off x="542223" y="1387679"/>
            <a:ext cx="11107553" cy="4750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File Updates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There are 21 PGR files from 2006 January 01 that were removed and blocked at three mirrors according to request from Draven </a:t>
            </a:r>
            <a:r>
              <a:rPr lang="en-US" altLang="zh-CN" sz="2000" dirty="0" err="1">
                <a:latin typeface="+mn-ea"/>
              </a:rPr>
              <a:t>Galeschuk</a:t>
            </a:r>
            <a:r>
              <a:rPr lang="en-US" altLang="zh-CN" sz="2000" dirty="0">
                <a:latin typeface="+mn-ea"/>
              </a:rPr>
              <a:t>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Files between August and September for </a:t>
            </a:r>
            <a:r>
              <a:rPr lang="en-US" altLang="zh-CN" sz="2000" dirty="0" err="1">
                <a:latin typeface="+mn-ea"/>
              </a:rPr>
              <a:t>cly</a:t>
            </a:r>
            <a:r>
              <a:rPr lang="en-US" altLang="zh-CN" sz="2000" dirty="0">
                <a:latin typeface="+mn-ea"/>
              </a:rPr>
              <a:t> and </a:t>
            </a:r>
            <a:r>
              <a:rPr lang="en-US" altLang="zh-CN" sz="2000" dirty="0" err="1">
                <a:latin typeface="+mn-ea"/>
              </a:rPr>
              <a:t>rkn</a:t>
            </a:r>
            <a:r>
              <a:rPr lang="en-US" altLang="zh-CN" sz="2000" dirty="0">
                <a:latin typeface="+mn-ea"/>
              </a:rPr>
              <a:t>, and for </a:t>
            </a:r>
            <a:r>
              <a:rPr lang="en-US" altLang="zh-CN" sz="2000" dirty="0" err="1">
                <a:latin typeface="+mn-ea"/>
              </a:rPr>
              <a:t>sas</a:t>
            </a:r>
            <a:r>
              <a:rPr lang="en-US" altLang="zh-CN" sz="2000" dirty="0">
                <a:latin typeface="+mn-ea"/>
              </a:rPr>
              <a:t> have a problem when processing these files into </a:t>
            </a:r>
            <a:r>
              <a:rPr lang="en-US" altLang="zh-CN" sz="2000" dirty="0" err="1">
                <a:latin typeface="+mn-ea"/>
              </a:rPr>
              <a:t>fitacf</a:t>
            </a:r>
            <a:r>
              <a:rPr lang="en-US" altLang="zh-CN" sz="2000" dirty="0">
                <a:latin typeface="+mn-ea"/>
              </a:rPr>
              <a:t> or fitacf3 </a:t>
            </a:r>
            <a:r>
              <a:rPr lang="en-US" altLang="zh-CN" sz="2000" dirty="0" err="1">
                <a:latin typeface="+mn-ea"/>
              </a:rPr>
              <a:t>files.The</a:t>
            </a:r>
            <a:r>
              <a:rPr lang="en-US" altLang="zh-CN" sz="2000" dirty="0">
                <a:latin typeface="+mn-ea"/>
              </a:rPr>
              <a:t> broken files have been reprocessed and the new fixed files were available on Globus. 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Remove 18 error files of </a:t>
            </a:r>
            <a:r>
              <a:rPr lang="en-US" altLang="zh-CN" sz="2000" dirty="0" err="1">
                <a:latin typeface="+mn-ea"/>
              </a:rPr>
              <a:t>wal</a:t>
            </a:r>
            <a:r>
              <a:rPr lang="en-US" altLang="zh-CN" sz="2000" dirty="0">
                <a:latin typeface="+mn-ea"/>
              </a:rPr>
              <a:t> radar from the mirrors according to the request from Evan.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1421 files from RKN, CLY AND SAS were generated incorrectly by the new computers installed at those sites, old data was removed and new data was uploaded at the mirrors.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13 files with no useful data from </a:t>
            </a:r>
            <a:r>
              <a:rPr lang="en-US" altLang="zh-CN" sz="2000" dirty="0" err="1">
                <a:latin typeface="+mn-ea"/>
              </a:rPr>
              <a:t>icw</a:t>
            </a:r>
            <a:r>
              <a:rPr lang="en-US" altLang="zh-CN" sz="2000" dirty="0">
                <a:latin typeface="+mn-ea"/>
              </a:rPr>
              <a:t> was removed in Oct. 2023. </a:t>
            </a:r>
          </a:p>
        </p:txBody>
      </p:sp>
    </p:spTree>
    <p:extLst>
      <p:ext uri="{BB962C8B-B14F-4D97-AF65-F5344CB8AC3E}">
        <p14:creationId xmlns:p14="http://schemas.microsoft.com/office/powerpoint/2010/main" val="193732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D9174A-6191-4040-BFFA-7332B52DA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Working Summary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F5EBB1-30D5-4905-A601-AC4E47ED42B4}"/>
              </a:ext>
            </a:extLst>
          </p:cNvPr>
          <p:cNvSpPr/>
          <p:nvPr/>
        </p:nvSpPr>
        <p:spPr>
          <a:xfrm>
            <a:off x="720290" y="2249140"/>
            <a:ext cx="11107553" cy="2827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b="1" dirty="0">
                <a:latin typeface="+mn-ea"/>
              </a:rPr>
              <a:t>Outstanding Tasks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1. Get all 2022 files to be included in FRDR and </a:t>
            </a:r>
            <a:r>
              <a:rPr lang="en-US" altLang="zh-CN" sz="2000" dirty="0" err="1">
                <a:latin typeface="+mn-ea"/>
              </a:rPr>
              <a:t>SuperDARN</a:t>
            </a:r>
            <a:r>
              <a:rPr lang="en-US" altLang="zh-CN" sz="2000" dirty="0">
                <a:latin typeface="+mn-ea"/>
              </a:rPr>
              <a:t> China Website.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2. </a:t>
            </a:r>
            <a:r>
              <a:rPr lang="en-US" altLang="zh-CN" sz="2000" dirty="0" err="1">
                <a:latin typeface="+mn-ea"/>
              </a:rPr>
              <a:t>SuperCanada</a:t>
            </a:r>
            <a:r>
              <a:rPr lang="en-US" altLang="zh-CN" sz="2000" dirty="0">
                <a:latin typeface="+mn-ea"/>
              </a:rPr>
              <a:t> made a new end point for the mirror that works with Globus V5.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3. NSSC mirror opened FTP service to </a:t>
            </a:r>
            <a:r>
              <a:rPr lang="en-US" altLang="zh-CN" sz="2000" dirty="0" err="1">
                <a:latin typeface="+mn-ea"/>
              </a:rPr>
              <a:t>SuperDARN</a:t>
            </a:r>
            <a:r>
              <a:rPr lang="en-US" altLang="zh-CN" sz="2000" dirty="0">
                <a:latin typeface="+mn-ea"/>
              </a:rPr>
              <a:t> users.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</a:rPr>
              <a:t>4. A new list of DDWG members was released.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74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93884"/>
      </a:accent1>
      <a:accent2>
        <a:srgbClr val="4F81BD"/>
      </a:accent2>
      <a:accent3>
        <a:srgbClr val="E7E6E6"/>
      </a:accent3>
      <a:accent4>
        <a:srgbClr val="7F7F7F"/>
      </a:accent4>
      <a:accent5>
        <a:srgbClr val="093884"/>
      </a:accent5>
      <a:accent6>
        <a:srgbClr val="4F81BD"/>
      </a:accent6>
      <a:hlink>
        <a:srgbClr val="093884"/>
      </a:hlink>
      <a:folHlink>
        <a:srgbClr val="7F7F7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1715</Words>
  <Application>Microsoft Office PowerPoint</Application>
  <PresentationFormat>宽屏</PresentationFormat>
  <Paragraphs>1009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Arial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 镜璇</dc:creator>
  <cp:lastModifiedBy>Lenovo</cp:lastModifiedBy>
  <cp:revision>60</cp:revision>
  <dcterms:created xsi:type="dcterms:W3CDTF">2022-01-18T16:25:27Z</dcterms:created>
  <dcterms:modified xsi:type="dcterms:W3CDTF">2024-05-19T08:05:19Z</dcterms:modified>
</cp:coreProperties>
</file>